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96" r:id="rId4"/>
  </p:sldMasterIdLst>
  <p:sldIdLst>
    <p:sldId id="258" r:id="rId5"/>
    <p:sldId id="264" r:id="rId6"/>
    <p:sldId id="577" r:id="rId7"/>
    <p:sldId id="569" r:id="rId8"/>
    <p:sldId id="571" r:id="rId9"/>
    <p:sldId id="572" r:id="rId10"/>
    <p:sldId id="574" r:id="rId11"/>
    <p:sldId id="575" r:id="rId12"/>
    <p:sldId id="573" r:id="rId13"/>
    <p:sldId id="576" r:id="rId14"/>
    <p:sldId id="557" r:id="rId15"/>
    <p:sldId id="556" r:id="rId16"/>
    <p:sldId id="259" r:id="rId17"/>
    <p:sldId id="578" r:id="rId18"/>
    <p:sldId id="579" r:id="rId19"/>
    <p:sldId id="261" r:id="rId20"/>
    <p:sldId id="260" r:id="rId21"/>
    <p:sldId id="581" r:id="rId22"/>
    <p:sldId id="565" r:id="rId23"/>
    <p:sldId id="262" r:id="rId24"/>
    <p:sldId id="580" r:id="rId25"/>
    <p:sldId id="586" r:id="rId26"/>
    <p:sldId id="263" r:id="rId27"/>
    <p:sldId id="582" r:id="rId28"/>
    <p:sldId id="583" r:id="rId29"/>
    <p:sldId id="387" r:id="rId30"/>
    <p:sldId id="584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2127"/>
    <a:srgbClr val="1E4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8"/>
    <p:restoredTop sz="96359"/>
  </p:normalViewPr>
  <p:slideViewPr>
    <p:cSldViewPr snapToGrid="0" snapToObjects="1">
      <p:cViewPr varScale="1">
        <p:scale>
          <a:sx n="199" d="100"/>
          <a:sy n="199" d="100"/>
        </p:scale>
        <p:origin x="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0A78-1DEA-6B42-908A-1992369F0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747028"/>
            <a:ext cx="6858000" cy="17907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2A4E2-0078-DF4C-8B01-CF1370D4C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6784"/>
            <a:ext cx="6858000" cy="785951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122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3C46-1B48-D94D-8FCD-9C27E1B8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93557-5951-5E45-A1B3-ECD437BD6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264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A3247-EE8F-B145-A91F-F54B259C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84" y="623085"/>
            <a:ext cx="7945954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8AB21-0070-994A-9A7D-54BD58B1D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684" y="2782879"/>
            <a:ext cx="7945954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639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BDE82-E3FB-954D-A8A0-3218D346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B4080-EC01-0843-9329-2F6080705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05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E47CF-F4FC-F14B-BF36-EF8914B00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05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6310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10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D1280C-E3C4-B947-9F52-3FEE8D03B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86B94-70AE-A64D-81D4-D93A3A132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075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0313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97" r:id="rId1"/>
    <p:sldLayoutId id="2147493498" r:id="rId2"/>
    <p:sldLayoutId id="2147493499" r:id="rId3"/>
    <p:sldLayoutId id="2147493500" r:id="rId4"/>
    <p:sldLayoutId id="2147493508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C62127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ECCF-6CBF-F94E-AB44-41B9BBB5B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262462"/>
            <a:ext cx="6858000" cy="1958586"/>
          </a:xfrm>
        </p:spPr>
        <p:txBody>
          <a:bodyPr>
            <a:normAutofit fontScale="90000"/>
          </a:bodyPr>
          <a:lstStyle/>
          <a:p>
            <a:r>
              <a:rPr lang="en-US" dirty="0"/>
              <a:t>A Computational Systems Neuroscience Perspective on Interacting Memory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785F0E-E3EA-A541-BE0D-9B23061B63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UC Davis, </a:t>
            </a:r>
            <a:r>
              <a:rPr lang="en-US" dirty="0" err="1"/>
              <a:t>eCortex</a:t>
            </a:r>
            <a:r>
              <a:rPr lang="en-US" dirty="0"/>
              <a:t> Inc, </a:t>
            </a:r>
            <a:r>
              <a:rPr lang="en-US" dirty="0" err="1"/>
              <a:t>Astera</a:t>
            </a:r>
            <a:r>
              <a:rPr lang="en-US" dirty="0"/>
              <a:t> Obelisk Lab</a:t>
            </a:r>
          </a:p>
        </p:txBody>
      </p:sp>
    </p:spTree>
    <p:extLst>
      <p:ext uri="{BB962C8B-B14F-4D97-AF65-F5344CB8AC3E}">
        <p14:creationId xmlns:p14="http://schemas.microsoft.com/office/powerpoint/2010/main" val="287953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5AF2-9348-1A47-8029-01221B9B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Parietal Lobe is for Space!</a:t>
            </a:r>
          </a:p>
        </p:txBody>
      </p:sp>
      <p:pic>
        <p:nvPicPr>
          <p:cNvPr id="4" name="Content Placeholder 4" descr="fig_vis_system_bio.png">
            <a:extLst>
              <a:ext uri="{FF2B5EF4-FFF2-40B4-BE49-F238E27FC236}">
                <a16:creationId xmlns:a16="http://schemas.microsoft.com/office/drawing/2014/main" id="{9EE6BDC5-05C0-FF46-A1A1-949AD3D6EF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" r="-905"/>
          <a:stretch/>
        </p:blipFill>
        <p:spPr bwMode="auto">
          <a:xfrm>
            <a:off x="1154723" y="2272610"/>
            <a:ext cx="3014324" cy="25970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25527E-08A8-9C46-8C3F-CBAF3175BB99}"/>
              </a:ext>
            </a:extLst>
          </p:cNvPr>
          <p:cNvSpPr txBox="1"/>
          <p:nvPr/>
        </p:nvSpPr>
        <p:spPr>
          <a:xfrm>
            <a:off x="774333" y="1116293"/>
            <a:ext cx="33221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60" dirty="0"/>
              <a:t>Ungerleider &amp; Mishkin, 1982</a:t>
            </a:r>
          </a:p>
          <a:p>
            <a:endParaRPr lang="en-US" sz="1360" dirty="0"/>
          </a:p>
          <a:p>
            <a:r>
              <a:rPr lang="en-US" sz="1360" dirty="0"/>
              <a:t>LIP / IPL: R. Andersen et al</a:t>
            </a:r>
          </a:p>
          <a:p>
            <a:endParaRPr lang="en-US" sz="1360" dirty="0"/>
          </a:p>
          <a:p>
            <a:r>
              <a:rPr lang="en-US" sz="1360" dirty="0" err="1"/>
              <a:t>Pouget</a:t>
            </a:r>
            <a:r>
              <a:rPr lang="en-US" sz="1360" dirty="0"/>
              <a:t>, Snyder, Zipser: smooth spatial basis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C4FED-21D7-3742-9EDF-6890A0A94E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4218" y="1120687"/>
            <a:ext cx="4521132" cy="2520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97353F-0C35-8047-8753-3E125D6304BC}"/>
              </a:ext>
            </a:extLst>
          </p:cNvPr>
          <p:cNvSpPr txBox="1"/>
          <p:nvPr/>
        </p:nvSpPr>
        <p:spPr>
          <a:xfrm>
            <a:off x="4675647" y="3742095"/>
            <a:ext cx="3109421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/>
              <a:t>(and action: Goodale &amp; Milner, 1992..)</a:t>
            </a:r>
          </a:p>
        </p:txBody>
      </p:sp>
    </p:spTree>
    <p:extLst>
      <p:ext uri="{BB962C8B-B14F-4D97-AF65-F5344CB8AC3E}">
        <p14:creationId xmlns:p14="http://schemas.microsoft.com/office/powerpoint/2010/main" val="3047967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98F39-BF50-9543-8069-C9087BBF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424" y="147836"/>
            <a:ext cx="3550999" cy="858330"/>
          </a:xfrm>
        </p:spPr>
        <p:txBody>
          <a:bodyPr/>
          <a:lstStyle/>
          <a:p>
            <a:r>
              <a:rPr lang="en-US" sz="2448" dirty="0"/>
              <a:t>Three Parietal Pathways</a:t>
            </a:r>
            <a:br>
              <a:rPr lang="en-US" dirty="0"/>
            </a:br>
            <a:r>
              <a:rPr lang="en-US" sz="1632" dirty="0"/>
              <a:t>(Kravitz et al, 2011)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D501A-C901-9441-8D4E-E59DFCA84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897" y="1702546"/>
            <a:ext cx="5031065" cy="32327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FFB648-D16E-FE42-9BD6-63F2FAA728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261" y="61369"/>
            <a:ext cx="2462701" cy="16411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AA87CE-C1C5-614C-A61A-246D7B1F8DA0}"/>
              </a:ext>
            </a:extLst>
          </p:cNvPr>
          <p:cNvSpPr txBox="1"/>
          <p:nvPr/>
        </p:nvSpPr>
        <p:spPr>
          <a:xfrm>
            <a:off x="416316" y="1080663"/>
            <a:ext cx="2862515" cy="845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3206" indent="-233206">
              <a:buAutoNum type="arabicPeriod"/>
            </a:pPr>
            <a:r>
              <a:rPr lang="en-US" sz="1632" dirty="0"/>
              <a:t>Looking (parieto-prefrontal)</a:t>
            </a:r>
          </a:p>
          <a:p>
            <a:pPr marL="233206" indent="-233206">
              <a:buAutoNum type="arabicPeriod"/>
            </a:pPr>
            <a:r>
              <a:rPr lang="en-US" sz="1632" dirty="0"/>
              <a:t>Reaching (parieto-premotor)</a:t>
            </a:r>
          </a:p>
          <a:p>
            <a:pPr marL="233206" indent="-233206">
              <a:buAutoNum type="arabicPeriod"/>
            </a:pPr>
            <a:r>
              <a:rPr lang="en-US" sz="1632" dirty="0"/>
              <a:t>Navigating (parieto-medial)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ED450E-8922-F24E-A627-7BDEA74F9C55}"/>
              </a:ext>
            </a:extLst>
          </p:cNvPr>
          <p:cNvSpPr/>
          <p:nvPr/>
        </p:nvSpPr>
        <p:spPr bwMode="auto">
          <a:xfrm>
            <a:off x="4873142" y="2168959"/>
            <a:ext cx="1088297" cy="1036474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88" tIns="31094" rIns="62188" bIns="31094" numCol="1" rtlCol="0" anchor="t" anchorCtr="0" compatLnSpc="1">
            <a:prstTxWarp prst="textNoShape">
              <a:avLst/>
            </a:prstTxWarp>
          </a:bodyPr>
          <a:lstStyle/>
          <a:p>
            <a:pPr defTabSz="310942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 sz="1224">
              <a:latin typeface="Arial" pitchFamily="-111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632EE5-8D92-454D-A3FB-A740BB7C58A8}"/>
              </a:ext>
            </a:extLst>
          </p:cNvPr>
          <p:cNvCxnSpPr/>
          <p:nvPr/>
        </p:nvCxnSpPr>
        <p:spPr bwMode="auto">
          <a:xfrm>
            <a:off x="3266608" y="1702547"/>
            <a:ext cx="1710181" cy="57006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3018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476" y="73006"/>
            <a:ext cx="6167017" cy="518195"/>
          </a:xfrm>
        </p:spPr>
        <p:txBody>
          <a:bodyPr>
            <a:normAutofit fontScale="90000"/>
          </a:bodyPr>
          <a:lstStyle/>
          <a:p>
            <a:r>
              <a:rPr lang="en-US" dirty="0"/>
              <a:t>PM / AT Networks (</a:t>
            </a:r>
            <a:r>
              <a:rPr lang="en-US" dirty="0" err="1"/>
              <a:t>Ranganath</a:t>
            </a:r>
            <a:r>
              <a:rPr lang="en-US" dirty="0"/>
              <a:t>)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D0151E9-1E4D-374D-BAE3-60261CC965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73" y="2457523"/>
            <a:ext cx="228456" cy="22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37" tIns="34268" rIns="68537" bIns="34268" numCol="1" anchor="t" anchorCtr="0" compatLnSpc="1">
            <a:prstTxWarp prst="textNoShape">
              <a:avLst/>
            </a:prstTxWarp>
          </a:bodyPr>
          <a:lstStyle/>
          <a:p>
            <a:endParaRPr lang="en-US" sz="1224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D7B94D7C-6561-2643-AA73-7D788306BC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228456" cy="22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37" tIns="34268" rIns="68537" bIns="34268" numCol="1" anchor="t" anchorCtr="0" compatLnSpc="1">
            <a:prstTxWarp prst="textNoShape">
              <a:avLst/>
            </a:prstTxWarp>
          </a:bodyPr>
          <a:lstStyle/>
          <a:p>
            <a:endParaRPr lang="en-US" sz="1224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1E052D-C379-C343-8D79-20835EB1F6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898" y="706025"/>
            <a:ext cx="4064468" cy="41491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22CACE-8843-FB4C-AF84-245A522339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366" y="913931"/>
            <a:ext cx="3887482" cy="32805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2FCB97-4132-BE4F-90CA-907086498937}"/>
              </a:ext>
            </a:extLst>
          </p:cNvPr>
          <p:cNvSpPr txBox="1"/>
          <p:nvPr/>
        </p:nvSpPr>
        <p:spPr>
          <a:xfrm>
            <a:off x="5476600" y="660144"/>
            <a:ext cx="2708911" cy="253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9" i="1" dirty="0" err="1"/>
              <a:t>Ranganath</a:t>
            </a:r>
            <a:r>
              <a:rPr lang="en-US" sz="1049" i="1" dirty="0"/>
              <a:t> &amp; Ritchey, </a:t>
            </a:r>
            <a:r>
              <a:rPr lang="en-US" sz="1049" i="1" u="sng" dirty="0"/>
              <a:t>NRN</a:t>
            </a:r>
            <a:r>
              <a:rPr lang="en-US" sz="1049" i="1" dirty="0"/>
              <a:t> (2012)</a:t>
            </a:r>
          </a:p>
        </p:txBody>
      </p:sp>
    </p:spTree>
    <p:extLst>
      <p:ext uri="{BB962C8B-B14F-4D97-AF65-F5344CB8AC3E}">
        <p14:creationId xmlns:p14="http://schemas.microsoft.com/office/powerpoint/2010/main" val="605114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12DB-A71F-8445-A5C0-5CCA951F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Episodic memory and the hippocampus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61435-B29E-E641-A905-D356286E4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Dominant theory, extensive data (e.g., HM): Hippocampus binds temporal context and other content to form distinct, </a:t>
            </a:r>
            <a:r>
              <a:rPr lang="en-US" i="1" dirty="0"/>
              <a:t>pattern separated </a:t>
            </a:r>
            <a:r>
              <a:rPr lang="en-US" dirty="0"/>
              <a:t>representations of episodes (events)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hippocampal representation is unique, distinct from all others (i.e., a “hash code” of the event, like a QR code on your phone)</a:t>
            </a:r>
          </a:p>
        </p:txBody>
      </p:sp>
    </p:spTree>
    <p:extLst>
      <p:ext uri="{BB962C8B-B14F-4D97-AF65-F5344CB8AC3E}">
        <p14:creationId xmlns:p14="http://schemas.microsoft.com/office/powerpoint/2010/main" val="1938441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CD1D6-7C78-D240-8883-E8DE5C48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Hippocampus a Predictive Learner? </a:t>
            </a:r>
          </a:p>
        </p:txBody>
      </p:sp>
    </p:spTree>
    <p:extLst>
      <p:ext uri="{BB962C8B-B14F-4D97-AF65-F5344CB8AC3E}">
        <p14:creationId xmlns:p14="http://schemas.microsoft.com/office/powerpoint/2010/main" val="3483282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history of predictive theories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B5501-50B5-A44D-8494-E61C5F019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Gray, 1982</a:t>
            </a:r>
            <a:r>
              <a:rPr lang="en-US" dirty="0"/>
              <a:t>; </a:t>
            </a:r>
            <a:r>
              <a:rPr lang="en-US" dirty="0" err="1"/>
              <a:t>Vinogradova</a:t>
            </a:r>
            <a:r>
              <a:rPr lang="en-US" dirty="0"/>
              <a:t>, 2001; Lisman &amp; Grace, 2005: </a:t>
            </a:r>
            <a:r>
              <a:rPr lang="en-US" i="1" dirty="0"/>
              <a:t>scalar mismatch between prediction and actual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“it is proposed that … the </a:t>
            </a:r>
            <a:r>
              <a:rPr lang="en-US" dirty="0" err="1"/>
              <a:t>septo</a:t>
            </a:r>
            <a:r>
              <a:rPr lang="en-US" dirty="0"/>
              <a:t>-hippocampal system (SHS) acts as a comparator: it compares predicted to actual sensory events and activates the outputs of the BIS when there is a mismatch or when the predicted event is aversive”</a:t>
            </a:r>
          </a:p>
          <a:p>
            <a:pPr marL="0" indent="0">
              <a:buNone/>
            </a:pPr>
            <a:r>
              <a:rPr lang="en-US" dirty="0"/>
              <a:t>Levy, 1996; Wallenstein &amp; </a:t>
            </a:r>
            <a:r>
              <a:rPr lang="en-US" dirty="0" err="1"/>
              <a:t>Hasselmo</a:t>
            </a:r>
            <a:r>
              <a:rPr lang="en-US" dirty="0"/>
              <a:t>, 1997; Jensen &amp; Lisman, 1996; </a:t>
            </a:r>
            <a:r>
              <a:rPr lang="en-US" dirty="0" err="1"/>
              <a:t>Tsodyks</a:t>
            </a:r>
            <a:r>
              <a:rPr lang="en-US" dirty="0"/>
              <a:t> et al, 1996; Rolls, 2013; Schapiro et al, 2017; </a:t>
            </a:r>
            <a:r>
              <a:rPr lang="en-US" b="1" dirty="0" err="1"/>
              <a:t>Stachenfeld</a:t>
            </a:r>
            <a:r>
              <a:rPr lang="en-US" b="1" dirty="0"/>
              <a:t> et al, 2017</a:t>
            </a:r>
            <a:r>
              <a:rPr lang="en-US" dirty="0"/>
              <a:t>: </a:t>
            </a:r>
            <a:r>
              <a:rPr lang="en-US" i="1" dirty="0"/>
              <a:t>predict next step(s) in sequence:</a:t>
            </a:r>
          </a:p>
          <a:p>
            <a:pPr lvl="1"/>
            <a:r>
              <a:rPr lang="en-US" dirty="0"/>
              <a:t>“We argue instead that the [hippocampal] map is essentially predictive, encoding expectations about an animal’s future state. This view resonates with earlier ideas about the predictive function of the hippocampus [lots of </a:t>
            </a:r>
            <a:r>
              <a:rPr lang="en-US" i="1" dirty="0"/>
              <a:t>additional</a:t>
            </a:r>
            <a:r>
              <a:rPr lang="en-US" dirty="0"/>
              <a:t> cites]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73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8FE58-FB39-2446-96E3-E626C53F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predict unique events?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7A2D6-AFF1-6847-8680-993387AB5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Hippocampus cannot generate predictions because it has a highly reduced representation of </a:t>
            </a:r>
            <a:r>
              <a:rPr lang="en-US" i="1" dirty="0"/>
              <a:t>lots of randomly related info</a:t>
            </a:r>
            <a:r>
              <a:rPr lang="en-US" dirty="0"/>
              <a:t> and its job is to </a:t>
            </a:r>
            <a:r>
              <a:rPr lang="en-US" i="1" dirty="0"/>
              <a:t>pattern separate</a:t>
            </a:r>
            <a:r>
              <a:rPr lang="en-US" dirty="0"/>
              <a:t> to encode </a:t>
            </a:r>
            <a:r>
              <a:rPr lang="en-US" i="1" dirty="0"/>
              <a:t>unique</a:t>
            </a:r>
            <a:r>
              <a:rPr lang="en-US" dirty="0"/>
              <a:t> memories of even similar events.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By definition, unique events are not predictable!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Instead, sensory cortex can predict what happens next because: a) physics, b) it has extensive, systematic encoding of current and recent prior state at multiple levels of abstraction.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1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9E91-C364-4145-8FCC-8D6A10E08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Predictive learning in Neocortex &amp; Pulvinar</a:t>
            </a:r>
            <a:br>
              <a:rPr lang="en-US" dirty="0"/>
            </a:br>
            <a:r>
              <a:rPr lang="en-US" sz="1600" dirty="0"/>
              <a:t>(O’Reilly et al, 2021; JOCN)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E3FD2-9705-244A-A512-74366417EB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219" y="1388325"/>
            <a:ext cx="3833541" cy="3026480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94BC5439-32B0-904F-AD11-6411620A1FAD}"/>
              </a:ext>
            </a:extLst>
          </p:cNvPr>
          <p:cNvSpPr txBox="1"/>
          <p:nvPr/>
        </p:nvSpPr>
        <p:spPr>
          <a:xfrm>
            <a:off x="2274989" y="1830268"/>
            <a:ext cx="929768" cy="34349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32" dirty="0" err="1">
                <a:solidFill>
                  <a:schemeClr val="bg1"/>
                </a:solidFill>
              </a:rPr>
              <a:t>Pulvinar</a:t>
            </a:r>
            <a:r>
              <a:rPr lang="en-US" sz="1632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8BAEC2-F51F-B446-9BB8-0E82B8989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9975" y="1388325"/>
            <a:ext cx="4435300" cy="250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51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C5D4-7DF7-EF4D-A443-1ED781AFB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Multimodal Action-Cued Predictive Learning in Parietal Pathways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633CF-B651-964F-AC47-7EF964E9E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28650" y="1182295"/>
            <a:ext cx="7279081" cy="28452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DA2161-615B-C34B-83CF-D6FC754430FF}"/>
              </a:ext>
            </a:extLst>
          </p:cNvPr>
          <p:cNvSpPr txBox="1"/>
          <p:nvPr/>
        </p:nvSpPr>
        <p:spPr>
          <a:xfrm>
            <a:off x="628650" y="4006560"/>
            <a:ext cx="6284214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180" indent="-214180">
              <a:buFont typeface="Arial" panose="020B0604020202020204" pitchFamily="34" charset="0"/>
              <a:buChar char="•"/>
            </a:pPr>
            <a:r>
              <a:rPr lang="en-US" sz="1360" dirty="0"/>
              <a:t>Multimodal sensory prediction: full field depth, foveal vision, somatosensory (whiskers, vestibular), body state (thirst, hunger)</a:t>
            </a:r>
          </a:p>
          <a:p>
            <a:pPr marL="214180" indent="-214180">
              <a:buFont typeface="Arial" panose="020B0604020202020204" pitchFamily="34" charset="0"/>
              <a:buChar char="•"/>
            </a:pPr>
            <a:r>
              <a:rPr lang="en-US" sz="1360" dirty="0"/>
              <a:t>Error-driven predictive learning based on action: predict next state</a:t>
            </a:r>
          </a:p>
          <a:p>
            <a:pPr marL="214180" indent="-214180">
              <a:buFont typeface="Arial" panose="020B0604020202020204" pitchFamily="34" charset="0"/>
              <a:buChar char="•"/>
            </a:pPr>
            <a:r>
              <a:rPr lang="en-US" sz="1360" dirty="0"/>
              <a:t>New fully spiking error-driven learning (bio backprop) model! </a:t>
            </a:r>
          </a:p>
        </p:txBody>
      </p:sp>
    </p:spTree>
    <p:extLst>
      <p:ext uri="{BB962C8B-B14F-4D97-AF65-F5344CB8AC3E}">
        <p14:creationId xmlns:p14="http://schemas.microsoft.com/office/powerpoint/2010/main" val="1575726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431" y="128363"/>
            <a:ext cx="5618591" cy="411697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Computational Model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5666D-8398-B94F-841E-3CA00C00D461}"/>
              </a:ext>
            </a:extLst>
          </p:cNvPr>
          <p:cNvSpPr txBox="1"/>
          <p:nvPr/>
        </p:nvSpPr>
        <p:spPr>
          <a:xfrm>
            <a:off x="694708" y="3849029"/>
            <a:ext cx="5140262" cy="845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/>
              <a:t>Clear progression from MST to PCC to SMA: visual flow, </a:t>
            </a:r>
            <a:r>
              <a:rPr lang="en-US" sz="1224" b="1" dirty="0"/>
              <a:t>borders</a:t>
            </a:r>
            <a:r>
              <a:rPr lang="en-US" sz="1224" dirty="0"/>
              <a:t> to more action modulated (consuming spots).</a:t>
            </a:r>
          </a:p>
          <a:p>
            <a:endParaRPr lang="en-US" sz="1224" dirty="0"/>
          </a:p>
          <a:p>
            <a:r>
              <a:rPr lang="en-US" sz="1224" dirty="0"/>
              <a:t>Provides rich tapestry of representational bases for behavior.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693B2D-F7C2-3B4E-BD41-088ED7C543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709" y="769315"/>
            <a:ext cx="6510998" cy="1306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B258AC-2E96-B346-A28F-16EA6E7AC5EF}"/>
              </a:ext>
            </a:extLst>
          </p:cNvPr>
          <p:cNvSpPr txBox="1"/>
          <p:nvPr/>
        </p:nvSpPr>
        <p:spPr>
          <a:xfrm>
            <a:off x="694709" y="540060"/>
            <a:ext cx="1085166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/>
              <a:t>MST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442EED-5CE5-5141-ACA2-D4EF865550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1483" y="2076250"/>
            <a:ext cx="1309977" cy="25914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C6989-8CFA-A44D-9AB3-B66D7A72EF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709" y="2370935"/>
            <a:ext cx="1316475" cy="13069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A37A02-8AFD-6D42-A837-DFE6EB4C8B7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9328" y="2365185"/>
            <a:ext cx="1292729" cy="13069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DDBB16-3204-124B-8DC7-6550B3458767}"/>
              </a:ext>
            </a:extLst>
          </p:cNvPr>
          <p:cNvSpPr txBox="1"/>
          <p:nvPr/>
        </p:nvSpPr>
        <p:spPr>
          <a:xfrm>
            <a:off x="694709" y="2140051"/>
            <a:ext cx="925723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/>
              <a:t>PCC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F0A759-53C7-CE48-BDD2-8E8F606FE87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968" y="2370935"/>
            <a:ext cx="1316580" cy="13069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CB8C12-C7D8-EB4F-8536-62D7D8B89BD6}"/>
              </a:ext>
            </a:extLst>
          </p:cNvPr>
          <p:cNvSpPr txBox="1"/>
          <p:nvPr/>
        </p:nvSpPr>
        <p:spPr>
          <a:xfrm>
            <a:off x="3310991" y="2121434"/>
            <a:ext cx="696331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/>
              <a:t>SMA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3258D74-3E65-F84A-A6C3-A3EA3AFD9A4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903" y="2369198"/>
            <a:ext cx="1304103" cy="12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5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F4AA9-5BC5-CD44-9204-D898A679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Major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286B8-009F-6E4C-BC0C-5E55130AF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Do hippocampal place fields directly support spatial navigation?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Is the hippocampus a predictive learning system?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What are sources of forgetting in hippocampus and neocortex?</a:t>
            </a:r>
          </a:p>
        </p:txBody>
      </p:sp>
    </p:spTree>
    <p:extLst>
      <p:ext uri="{BB962C8B-B14F-4D97-AF65-F5344CB8AC3E}">
        <p14:creationId xmlns:p14="http://schemas.microsoft.com/office/powerpoint/2010/main" val="1038999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A59F-B5FD-3741-B8F5-E1016674D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</a:t>
            </a:r>
            <a:r>
              <a:rPr lang="en-US" i="1" dirty="0" err="1"/>
              <a:t>preplay</a:t>
            </a:r>
            <a:r>
              <a:rPr lang="en-US" dirty="0"/>
              <a:t> in rodents?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2C00E-3263-E54D-9ED2-35BE14C3C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Turns out it is mostly retrospective, not prospective..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Gillespie et al &amp; Loren Frank</a:t>
            </a:r>
            <a:r>
              <a:rPr lang="en-US" dirty="0">
                <a:sym typeface="Wingdings" pitchFamily="2" charset="2"/>
              </a:rPr>
              <a:t> (2021): </a:t>
            </a:r>
            <a:r>
              <a:rPr lang="en-US" i="1" dirty="0"/>
              <a:t>Hippocampal replay reflects specific past experiences rather than a plan for subsequent choice:</a:t>
            </a:r>
          </a:p>
          <a:p>
            <a:pPr lvl="1"/>
            <a:r>
              <a:rPr lang="en-US" dirty="0"/>
              <a:t>“hippocampal replay does not reliably relate to immediately subsequent choice in a spatial memory task. Instead, replay preferentially represents previous goals and places that have not been visited recently, suggesting a role in storing and updating memories rather than in directly guiding upcoming behavior.”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0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66C39-0110-ED4F-A83D-944AC774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Prediction Error (RPE; DA) -&gt; 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5FE11-5FCE-F54C-BA9B-1806B7348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Even if Hippocampus does not </a:t>
            </a:r>
            <a:r>
              <a:rPr lang="en-US" i="1" dirty="0"/>
              <a:t>generate</a:t>
            </a:r>
            <a:r>
              <a:rPr lang="en-US" dirty="0"/>
              <a:t> prediction error, can be sensitive to it!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Sinclair et al &amp; </a:t>
            </a:r>
            <a:r>
              <a:rPr lang="en-US" dirty="0" err="1"/>
              <a:t>Barense</a:t>
            </a:r>
            <a:r>
              <a:rPr lang="en-US" dirty="0"/>
              <a:t> (2019, 2021): Prediction errors disrupt hippocampal reps and update episodic memories.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Review: Ergo, De </a:t>
            </a:r>
            <a:r>
              <a:rPr lang="en-US" dirty="0" err="1"/>
              <a:t>Loof</a:t>
            </a:r>
            <a:r>
              <a:rPr lang="en-US" dirty="0"/>
              <a:t> &amp; </a:t>
            </a:r>
            <a:r>
              <a:rPr lang="en-US" dirty="0" err="1"/>
              <a:t>Verguts</a:t>
            </a:r>
            <a:r>
              <a:rPr lang="en-US" dirty="0"/>
              <a:t> (2020): extensive evidence for RPE effects on “declarative memory”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099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12DB-A71F-8445-A5C0-5CCA951F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error signals event boundaries?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61435-B29E-E641-A905-D356286E4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Zacks et al (2007):</a:t>
            </a:r>
          </a:p>
          <a:p>
            <a:pPr lvl="1"/>
            <a:r>
              <a:rPr lang="en-US" dirty="0"/>
              <a:t>“Perceptual systems continuously make predictions about what will happen next. When transient errors in predictions arise, an event boundary is perceived”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172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3C8C-6741-A24E-B02D-C7E7FE8CE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Novelty, Recall, Event Segmentation,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49332-7BB2-0D4A-8AB0-AAD40854D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Hippocampus can easily signal familiar (recalled) vs. not: novelty OK.  (it just has no idea what will happen </a:t>
            </a:r>
            <a:r>
              <a:rPr lang="en-US" i="1" dirty="0"/>
              <a:t>next</a:t>
            </a:r>
            <a:r>
              <a:rPr lang="en-US" dirty="0"/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val="3883592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F8448-27AD-2944-A87E-B67491B0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Interim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6EB8A-6A6D-1149-929B-82D5FA646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Hippocampus is an episodic memory system, </a:t>
            </a:r>
            <a:r>
              <a:rPr lang="en-US" i="1" dirty="0"/>
              <a:t>binding</a:t>
            </a:r>
            <a:r>
              <a:rPr lang="en-US" dirty="0"/>
              <a:t> spatial, event, and content information into unique “hash coded” </a:t>
            </a:r>
            <a:r>
              <a:rPr lang="en-US" i="1" dirty="0"/>
              <a:t>pattern separated </a:t>
            </a:r>
            <a:r>
              <a:rPr lang="en-US" dirty="0"/>
              <a:t>representation.</a:t>
            </a:r>
          </a:p>
          <a:p>
            <a:r>
              <a:rPr lang="en-US" dirty="0"/>
              <a:t>Unique representations do not support prediction (unique = unpredictable!)</a:t>
            </a:r>
          </a:p>
          <a:p>
            <a:r>
              <a:rPr lang="en-US" dirty="0"/>
              <a:t>Each environment has unique spatial “map” – i.e., no map of any use at all!  A map with unique topology essentially has no topology until decoded.</a:t>
            </a:r>
          </a:p>
          <a:p>
            <a:r>
              <a:rPr lang="en-US" dirty="0"/>
              <a:t>Predictive learning in the parietal lobe can develop systematic, low-dimensional, graded representations supporting spatial navigation.</a:t>
            </a:r>
          </a:p>
          <a:p>
            <a:pPr lvl="1"/>
            <a:r>
              <a:rPr lang="en-US" dirty="0"/>
              <a:t>Based on thalamocortical loops?</a:t>
            </a:r>
          </a:p>
        </p:txBody>
      </p:sp>
    </p:spTree>
    <p:extLst>
      <p:ext uri="{BB962C8B-B14F-4D97-AF65-F5344CB8AC3E}">
        <p14:creationId xmlns:p14="http://schemas.microsoft.com/office/powerpoint/2010/main" val="554438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8C9D0-AE86-A34E-B1EC-C0443740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Sources of Forgetting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48FBC9-9ADC-FB48-9224-71D5F2AF4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5964" y="1986629"/>
            <a:ext cx="5396558" cy="184487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B2A485-EB63-F74B-8253-C016511402A7}"/>
              </a:ext>
            </a:extLst>
          </p:cNvPr>
          <p:cNvSpPr txBox="1"/>
          <p:nvPr/>
        </p:nvSpPr>
        <p:spPr>
          <a:xfrm>
            <a:off x="628650" y="1371600"/>
            <a:ext cx="7121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Synaptic weights are </a:t>
            </a:r>
            <a:r>
              <a:rPr lang="en-US" i="1" dirty="0"/>
              <a:t>constantly</a:t>
            </a:r>
            <a:r>
              <a:rPr lang="en-US" dirty="0"/>
              <a:t> changing whenever neurons are active across the synapse!  This results in constant ongoing </a:t>
            </a:r>
            <a:r>
              <a:rPr lang="en-US" b="1" dirty="0"/>
              <a:t>interference.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71193-5852-CE47-BD41-B343C25A7E77}"/>
              </a:ext>
            </a:extLst>
          </p:cNvPr>
          <p:cNvSpPr txBox="1"/>
          <p:nvPr/>
        </p:nvSpPr>
        <p:spPr>
          <a:xfrm>
            <a:off x="692331" y="3870960"/>
            <a:ext cx="7149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Transient changes prior to more permanent protein-synthesis dependent aspects of synaptic plasticity (stable after 24hr or so)</a:t>
            </a:r>
          </a:p>
        </p:txBody>
      </p:sp>
    </p:spTree>
    <p:extLst>
      <p:ext uri="{BB962C8B-B14F-4D97-AF65-F5344CB8AC3E}">
        <p14:creationId xmlns:p14="http://schemas.microsoft.com/office/powerpoint/2010/main" val="2522620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5E4FF-8A42-9744-95BD-3286ED567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Retention: Decay / Interference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B0849-D8EC-D14B-9227-FDC715363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285" y="1327982"/>
            <a:ext cx="3175496" cy="29539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D04E53-EFE9-3446-B2D4-84090D9DD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08" y="1327982"/>
            <a:ext cx="3204431" cy="310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27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AB69-452C-EA4B-856B-57BFED7BB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of Synaptic Forgetting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B164F-4D3A-E34A-A2B6-CA01EB5C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Across learning, shared synapses are strengthened, distinct are weakened, resulting in “</a:t>
            </a:r>
            <a:r>
              <a:rPr lang="en-US" dirty="0" err="1"/>
              <a:t>semanticization</a:t>
            </a:r>
            <a:r>
              <a:rPr lang="en-US" dirty="0"/>
              <a:t>” of traces.</a:t>
            </a:r>
          </a:p>
          <a:p>
            <a:pPr marL="0" indent="0">
              <a:buNone/>
            </a:pPr>
            <a:r>
              <a:rPr lang="en-US" dirty="0"/>
              <a:t>	Happens in neocortex </a:t>
            </a:r>
            <a:r>
              <a:rPr lang="en-US" i="1" dirty="0"/>
              <a:t>and</a:t>
            </a:r>
            <a:r>
              <a:rPr lang="en-US" dirty="0"/>
              <a:t> hippocampus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Learning old pattern with new “goal / plan” component can produce more interference vs. previous goal / plan: potential “no think” effect?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94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F4AA9-5BC5-CD44-9204-D898A679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Major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286B8-009F-6E4C-BC0C-5E55130AF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Do hippocampal place fields directly support spatial navigation?</a:t>
            </a:r>
          </a:p>
          <a:p>
            <a:pPr marL="342900" lvl="1" indent="0">
              <a:buNone/>
            </a:pPr>
            <a:r>
              <a:rPr lang="en-US" dirty="0"/>
              <a:t>No – parietal lobe does, hippocampus takes episodic snapshots of locations.</a:t>
            </a:r>
          </a:p>
          <a:p>
            <a:pPr marL="0" indent="0">
              <a:buNone/>
            </a:pPr>
            <a:r>
              <a:rPr lang="en-US" dirty="0"/>
              <a:t>2. Is the hippocampus a predictive learning system?</a:t>
            </a:r>
          </a:p>
          <a:p>
            <a:pPr marL="342900" lvl="1" indent="0">
              <a:buNone/>
            </a:pPr>
            <a:r>
              <a:rPr lang="en-US" dirty="0"/>
              <a:t>No – episodes cannot be predicted – cortex does predictive learning at </a:t>
            </a:r>
            <a:r>
              <a:rPr lang="en-US" i="1" dirty="0"/>
              <a:t>semantic</a:t>
            </a:r>
            <a:r>
              <a:rPr lang="en-US" dirty="0"/>
              <a:t> level.</a:t>
            </a:r>
          </a:p>
          <a:p>
            <a:pPr marL="0" indent="0">
              <a:buNone/>
            </a:pPr>
            <a:r>
              <a:rPr lang="en-US" dirty="0"/>
              <a:t>3. What are sources of forgetting in hippocampus and neocortex?</a:t>
            </a:r>
          </a:p>
          <a:p>
            <a:pPr marL="342900" lvl="1" indent="0">
              <a:buNone/>
            </a:pPr>
            <a:r>
              <a:rPr lang="en-US" dirty="0"/>
              <a:t>Initial transient decay of synaptic plasticity – after 1 day, interference.</a:t>
            </a:r>
          </a:p>
        </p:txBody>
      </p:sp>
    </p:spTree>
    <p:extLst>
      <p:ext uri="{BB962C8B-B14F-4D97-AF65-F5344CB8AC3E}">
        <p14:creationId xmlns:p14="http://schemas.microsoft.com/office/powerpoint/2010/main" val="264813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C6705-2C57-9842-9F68-0CB865F3D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3" y="142766"/>
            <a:ext cx="6167017" cy="604610"/>
          </a:xfrm>
        </p:spPr>
        <p:txBody>
          <a:bodyPr/>
          <a:lstStyle/>
          <a:p>
            <a:r>
              <a:rPr lang="en-US" dirty="0"/>
              <a:t>Space -&gt; Navigation in the Brain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DE84D-68D5-D041-8058-973B3EFA8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87" y="913392"/>
            <a:ext cx="5527859" cy="3109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8E3AF3-C6FD-734C-8F60-5FA5ECBB50D3}"/>
              </a:ext>
            </a:extLst>
          </p:cNvPr>
          <p:cNvSpPr txBox="1"/>
          <p:nvPr/>
        </p:nvSpPr>
        <p:spPr>
          <a:xfrm>
            <a:off x="898493" y="4034882"/>
            <a:ext cx="5527859" cy="5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2" dirty="0"/>
              <a:t>The “Standard Model”: EC and HC essential for navigation</a:t>
            </a:r>
          </a:p>
          <a:p>
            <a:r>
              <a:rPr lang="en-US" sz="1632" dirty="0"/>
              <a:t>(e.g., Nobel prizes, 2014 for O’Keefe &amp; </a:t>
            </a:r>
            <a:r>
              <a:rPr lang="en-US" sz="1632" dirty="0" err="1"/>
              <a:t>Mosers</a:t>
            </a:r>
            <a:r>
              <a:rPr lang="en-US" sz="1632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02E2CD-B8BF-A546-A82B-5F9D9393DC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546" y="897968"/>
            <a:ext cx="2051354" cy="11722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0053A2-E3CE-EF42-87C0-207A6A7C04C6}"/>
              </a:ext>
            </a:extLst>
          </p:cNvPr>
          <p:cNvSpPr txBox="1"/>
          <p:nvPr/>
        </p:nvSpPr>
        <p:spPr>
          <a:xfrm>
            <a:off x="6473546" y="2248584"/>
            <a:ext cx="1795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 = entorhinal cortex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61E5A-F11B-A848-9082-6BA0FFEA316E}"/>
              </a:ext>
            </a:extLst>
          </p:cNvPr>
          <p:cNvSpPr txBox="1"/>
          <p:nvPr/>
        </p:nvSpPr>
        <p:spPr>
          <a:xfrm>
            <a:off x="6426352" y="3226948"/>
            <a:ext cx="205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HC = hippocampus</a:t>
            </a:r>
          </a:p>
        </p:txBody>
      </p:sp>
    </p:spTree>
    <p:extLst>
      <p:ext uri="{BB962C8B-B14F-4D97-AF65-F5344CB8AC3E}">
        <p14:creationId xmlns:p14="http://schemas.microsoft.com/office/powerpoint/2010/main" val="4117893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74ADD7-C588-ED46-9EE9-139924E14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33241"/>
          </a:xfrm>
        </p:spPr>
        <p:txBody>
          <a:bodyPr/>
          <a:lstStyle/>
          <a:p>
            <a:r>
              <a:rPr lang="en-US" dirty="0"/>
              <a:t>Hippocampal place fields “remap”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5B5FF7-5FEA-E244-BF6C-BA8CA7BBA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885" y="1104543"/>
            <a:ext cx="5881867" cy="353235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5B85F7-7FD7-8D4D-8F07-9E0A941C92B8}"/>
              </a:ext>
            </a:extLst>
          </p:cNvPr>
          <p:cNvSpPr txBox="1"/>
          <p:nvPr/>
        </p:nvSpPr>
        <p:spPr>
          <a:xfrm>
            <a:off x="6355778" y="1117705"/>
            <a:ext cx="23125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no consistent “language” for space in HC</a:t>
            </a:r>
          </a:p>
          <a:p>
            <a:endParaRPr lang="en-US" dirty="0"/>
          </a:p>
          <a:p>
            <a:r>
              <a:rPr lang="en-US" dirty="0"/>
              <a:t>Imagine if your Nav program talked to you in a different language every time!</a:t>
            </a:r>
          </a:p>
        </p:txBody>
      </p:sp>
    </p:spTree>
    <p:extLst>
      <p:ext uri="{BB962C8B-B14F-4D97-AF65-F5344CB8AC3E}">
        <p14:creationId xmlns:p14="http://schemas.microsoft.com/office/powerpoint/2010/main" val="2123505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A4F44-7CC4-E842-8E0F-821CD9268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80576"/>
          </a:xfrm>
        </p:spPr>
        <p:txBody>
          <a:bodyPr/>
          <a:lstStyle/>
          <a:p>
            <a:r>
              <a:rPr lang="en-US" dirty="0"/>
              <a:t>“I want to go up, left”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C412A1-C603-3B49-BAF3-5F3F4D8AF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154" y="1087310"/>
            <a:ext cx="815774" cy="13992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E86415-9E23-284B-AAC2-6B25C2B61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928" y="1087309"/>
            <a:ext cx="982432" cy="1451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04EE4-3519-6B40-8AC9-102C31FF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360" y="1091228"/>
            <a:ext cx="673708" cy="1358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036122-9A6B-7B4E-A20E-B24B5C0C6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068" y="1087310"/>
            <a:ext cx="725531" cy="13663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D664CD-F994-974A-B35E-94765AB003E7}"/>
              </a:ext>
            </a:extLst>
          </p:cNvPr>
          <p:cNvSpPr txBox="1"/>
          <p:nvPr/>
        </p:nvSpPr>
        <p:spPr>
          <a:xfrm>
            <a:off x="892519" y="1087310"/>
            <a:ext cx="2203583" cy="1034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 dirty="0"/>
              <a:t>Sure, let’s see.. </a:t>
            </a:r>
            <a:r>
              <a:rPr lang="en-US" sz="1224" dirty="0" err="1"/>
              <a:t>uhh</a:t>
            </a:r>
            <a:r>
              <a:rPr lang="en-US" sz="1224" dirty="0"/>
              <a:t>, are you in a round or square room, with a white or black card, with a window here or there, with this or that goal…..….. </a:t>
            </a:r>
            <a:r>
              <a:rPr lang="en-US" sz="1224" i="1" dirty="0"/>
              <a:t>ad infinitum?</a:t>
            </a:r>
            <a:endParaRPr lang="en-US" sz="1224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DB9DE-23FA-C248-954F-55ABB89A6E20}"/>
              </a:ext>
            </a:extLst>
          </p:cNvPr>
          <p:cNvSpPr txBox="1"/>
          <p:nvPr/>
        </p:nvSpPr>
        <p:spPr>
          <a:xfrm>
            <a:off x="892519" y="2538372"/>
            <a:ext cx="5907899" cy="235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2" dirty="0"/>
              <a:t>Place fields are great for remembering </a:t>
            </a:r>
            <a:r>
              <a:rPr lang="en-US" sz="1632" i="1" dirty="0"/>
              <a:t>specific details</a:t>
            </a:r>
          </a:p>
          <a:p>
            <a:r>
              <a:rPr lang="en-US" sz="1632" dirty="0"/>
              <a:t>but </a:t>
            </a:r>
            <a:r>
              <a:rPr lang="en-US" sz="1632" i="1" dirty="0"/>
              <a:t>terrible</a:t>
            </a:r>
            <a:r>
              <a:rPr lang="en-US" sz="1632" dirty="0"/>
              <a:t> for a </a:t>
            </a:r>
            <a:r>
              <a:rPr lang="en-US" sz="1632" i="1" dirty="0"/>
              <a:t>general-purpose</a:t>
            </a:r>
            <a:r>
              <a:rPr lang="en-US" sz="1632" dirty="0"/>
              <a:t> representation of space!</a:t>
            </a:r>
          </a:p>
          <a:p>
            <a:endParaRPr lang="en-US" sz="1632" dirty="0"/>
          </a:p>
          <a:p>
            <a:r>
              <a:rPr lang="en-US" sz="1632" dirty="0"/>
              <a:t>Space in HC is represented differently in every different place – there is no </a:t>
            </a:r>
            <a:r>
              <a:rPr lang="en-US" sz="1632" i="1" dirty="0"/>
              <a:t>consistent</a:t>
            </a:r>
            <a:r>
              <a:rPr lang="en-US" sz="1632" dirty="0"/>
              <a:t> representation of space!</a:t>
            </a:r>
          </a:p>
          <a:p>
            <a:endParaRPr lang="en-US" sz="1632" dirty="0"/>
          </a:p>
          <a:p>
            <a:r>
              <a:rPr lang="en-US" sz="1632" dirty="0"/>
              <a:t>Practically: </a:t>
            </a:r>
            <a:r>
              <a:rPr lang="en-US" sz="1632" i="1" dirty="0"/>
              <a:t>you</a:t>
            </a:r>
            <a:r>
              <a:rPr lang="en-US" sz="1632" dirty="0"/>
              <a:t> have to decode place cells separately in each and every different room – how is rest of rat’s brain decoding HC output?  Same cells fire in every different location..</a:t>
            </a:r>
          </a:p>
        </p:txBody>
      </p:sp>
    </p:spTree>
    <p:extLst>
      <p:ext uri="{BB962C8B-B14F-4D97-AF65-F5344CB8AC3E}">
        <p14:creationId xmlns:p14="http://schemas.microsoft.com/office/powerpoint/2010/main" val="2448730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1593-13F6-A346-A17F-840C745C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Lesion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F7FD5-1C78-AE44-A97F-FA5424D2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394" indent="0">
              <a:buNone/>
            </a:pPr>
            <a:r>
              <a:rPr lang="en-US" dirty="0"/>
              <a:t>HC: Little evidence of navigation deficits </a:t>
            </a:r>
            <a:r>
              <a:rPr lang="en-US" i="1" dirty="0"/>
              <a:t>independent of memory</a:t>
            </a:r>
            <a:r>
              <a:rPr lang="en-US" dirty="0"/>
              <a:t> </a:t>
            </a:r>
            <a:r>
              <a:rPr lang="en-US" sz="1632" dirty="0"/>
              <a:t>(</a:t>
            </a:r>
            <a:r>
              <a:rPr lang="en-US" sz="1632" dirty="0" err="1"/>
              <a:t>Eichenbaum</a:t>
            </a:r>
            <a:r>
              <a:rPr lang="en-US" sz="1632" dirty="0"/>
              <a:t> &amp; Cohen, 2014; </a:t>
            </a:r>
            <a:r>
              <a:rPr lang="en-US" sz="1632" dirty="0" err="1"/>
              <a:t>Ekstrom</a:t>
            </a:r>
            <a:r>
              <a:rPr lang="en-US" sz="1632" dirty="0"/>
              <a:t> &amp; </a:t>
            </a:r>
            <a:r>
              <a:rPr lang="en-US" sz="1632" dirty="0" err="1"/>
              <a:t>Ranganath</a:t>
            </a:r>
            <a:r>
              <a:rPr lang="en-US" sz="1632" dirty="0"/>
              <a:t>, 2017)</a:t>
            </a:r>
            <a:endParaRPr lang="en-US" dirty="0"/>
          </a:p>
          <a:p>
            <a:pPr marL="73394" indent="0">
              <a:buNone/>
            </a:pPr>
            <a:endParaRPr lang="en-US" dirty="0"/>
          </a:p>
          <a:p>
            <a:pPr marL="73394" indent="0">
              <a:buNone/>
            </a:pPr>
            <a:r>
              <a:rPr lang="en-US" dirty="0"/>
              <a:t>EC: lesions have surprisingly little effect overall (on place cells, on navigation,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7216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AD88-E389-604F-B643-6FC3A33A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284"/>
            <a:ext cx="7886700" cy="908500"/>
          </a:xfrm>
        </p:spPr>
        <p:txBody>
          <a:bodyPr/>
          <a:lstStyle/>
          <a:p>
            <a:r>
              <a:rPr lang="en-US" dirty="0"/>
              <a:t>Hippocampus / MTL is for </a:t>
            </a:r>
            <a:r>
              <a:rPr lang="en-US" i="1" dirty="0"/>
              <a:t>Memory</a:t>
            </a:r>
            <a:br>
              <a:rPr lang="en-US" i="1" dirty="0"/>
            </a:br>
            <a:r>
              <a:rPr lang="en-US" sz="1632" dirty="0"/>
              <a:t>(</a:t>
            </a:r>
            <a:r>
              <a:rPr lang="en-US" sz="1632" dirty="0" err="1"/>
              <a:t>Eichenbaum</a:t>
            </a:r>
            <a:r>
              <a:rPr lang="en-US" sz="1632" dirty="0"/>
              <a:t> &amp; Cohen, 2014; </a:t>
            </a:r>
            <a:r>
              <a:rPr lang="en-US" sz="1632" dirty="0" err="1"/>
              <a:t>Ekstrom</a:t>
            </a:r>
            <a:r>
              <a:rPr lang="en-US" sz="1632" dirty="0"/>
              <a:t> &amp; </a:t>
            </a:r>
            <a:r>
              <a:rPr lang="en-US" sz="1632" dirty="0" err="1"/>
              <a:t>Rananath</a:t>
            </a:r>
            <a:r>
              <a:rPr lang="en-US" sz="1632" dirty="0"/>
              <a:t>, 2017)</a:t>
            </a:r>
            <a:endParaRPr lang="en-US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7B31A3-0EB6-B04E-9D37-929D1699C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8505"/>
          <a:stretch/>
        </p:blipFill>
        <p:spPr>
          <a:xfrm>
            <a:off x="247316" y="1331131"/>
            <a:ext cx="4408435" cy="2830108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A9E1E98-5EA7-AA43-B0D6-A66FF89FA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55"/>
          <a:stretch/>
        </p:blipFill>
        <p:spPr>
          <a:xfrm>
            <a:off x="4655751" y="1575163"/>
            <a:ext cx="4179796" cy="234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57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1B6D-F908-1A4C-AE85-6024F29C3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Cells?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6D928D-F0F3-6C47-AB98-988CC3AAD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2513" y="941703"/>
            <a:ext cx="2437972" cy="27644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22A4BF-AD0E-C342-ACEF-FC4921EE8FB3}"/>
              </a:ext>
            </a:extLst>
          </p:cNvPr>
          <p:cNvSpPr txBox="1"/>
          <p:nvPr/>
        </p:nvSpPr>
        <p:spPr>
          <a:xfrm>
            <a:off x="628648" y="1069136"/>
            <a:ext cx="5698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 model:</a:t>
            </a:r>
          </a:p>
          <a:p>
            <a:r>
              <a:rPr lang="en-US" sz="1600" dirty="0"/>
              <a:t>Continuous Attractor (</a:t>
            </a:r>
            <a:r>
              <a:rPr lang="en-US" sz="1600" dirty="0" err="1"/>
              <a:t>Burak</a:t>
            </a:r>
            <a:r>
              <a:rPr lang="en-US" sz="1600" dirty="0"/>
              <a:t> &amp; </a:t>
            </a:r>
            <a:r>
              <a:rPr lang="en-US" sz="1600" dirty="0" err="1"/>
              <a:t>Fiete</a:t>
            </a:r>
            <a:r>
              <a:rPr lang="en-US" sz="1600" dirty="0"/>
              <a:t>, 2009):  grid imposed by classic “</a:t>
            </a:r>
            <a:r>
              <a:rPr lang="en-US" sz="1600" dirty="0" err="1"/>
              <a:t>mexican</a:t>
            </a:r>
            <a:r>
              <a:rPr lang="en-US" sz="1600" dirty="0"/>
              <a:t> hat” lateral conns, with </a:t>
            </a:r>
            <a:r>
              <a:rPr lang="en-US" sz="1600" i="1" dirty="0"/>
              <a:t>uniform</a:t>
            </a:r>
            <a:r>
              <a:rPr lang="en-US" sz="1600" dirty="0"/>
              <a:t> velocity input.</a:t>
            </a:r>
          </a:p>
          <a:p>
            <a:endParaRPr lang="en-US" sz="1600" dirty="0"/>
          </a:p>
          <a:p>
            <a:r>
              <a:rPr lang="en-US" sz="1600" dirty="0"/>
              <a:t>Essentially a “symmetry breaking” pattern formation w/ all neurons receiving </a:t>
            </a:r>
            <a:r>
              <a:rPr lang="en-US" sz="1600" i="1" dirty="0"/>
              <a:t>same</a:t>
            </a:r>
            <a:r>
              <a:rPr lang="en-US" sz="1600" dirty="0"/>
              <a:t> input!</a:t>
            </a:r>
          </a:p>
          <a:p>
            <a:endParaRPr lang="en-US" sz="1600" dirty="0"/>
          </a:p>
          <a:p>
            <a:r>
              <a:rPr lang="en-US" sz="1600" i="1" dirty="0"/>
              <a:t>Only works w/ uniform input – not a general-purpose spatial code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Many sources of error: </a:t>
            </a:r>
            <a:r>
              <a:rPr lang="en-US" sz="1600" dirty="0" err="1"/>
              <a:t>Rueckemann</a:t>
            </a:r>
            <a:r>
              <a:rPr lang="en-US" sz="1600" dirty="0"/>
              <a:t> et al, 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E433E-C6C2-8B43-A877-ED016EB2AE47}"/>
              </a:ext>
            </a:extLst>
          </p:cNvPr>
          <p:cNvSpPr txBox="1"/>
          <p:nvPr/>
        </p:nvSpPr>
        <p:spPr>
          <a:xfrm>
            <a:off x="633400" y="3706151"/>
            <a:ext cx="5804252" cy="67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4" dirty="0"/>
              <a:t>In sum: grid cells might help with path integration, but not general-purpose “base coordinate system”!</a:t>
            </a:r>
          </a:p>
        </p:txBody>
      </p:sp>
    </p:spTree>
    <p:extLst>
      <p:ext uri="{BB962C8B-B14F-4D97-AF65-F5344CB8AC3E}">
        <p14:creationId xmlns:p14="http://schemas.microsoft.com/office/powerpoint/2010/main" val="2090694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65B6BEF7AD0D40A4A0B33AFD60AF7A" ma:contentTypeVersion="13" ma:contentTypeDescription="Create a new document." ma:contentTypeScope="" ma:versionID="43e285166662dca3f36b64a8afafffab">
  <xsd:schema xmlns:xsd="http://www.w3.org/2001/XMLSchema" xmlns:xs="http://www.w3.org/2001/XMLSchema" xmlns:p="http://schemas.microsoft.com/office/2006/metadata/properties" xmlns:ns2="acab379d-c436-4626-96ef-8d17a623a02d" xmlns:ns3="22010ab1-1a20-4e5a-abad-bfdaf0b0f010" targetNamespace="http://schemas.microsoft.com/office/2006/metadata/properties" ma:root="true" ma:fieldsID="bb4bc8e27b428962bf2b099bcbecef10" ns2:_="" ns3:_="">
    <xsd:import namespace="acab379d-c436-4626-96ef-8d17a623a02d"/>
    <xsd:import namespace="22010ab1-1a20-4e5a-abad-bfdaf0b0f01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ab379d-c436-4626-96ef-8d17a623a02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010ab1-1a20-4e5a-abad-bfdaf0b0f0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B2E084-5FF2-4318-AE59-ADB7E6E77294}">
  <ds:schemaRefs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22010ab1-1a20-4e5a-abad-bfdaf0b0f010"/>
    <ds:schemaRef ds:uri="acab379d-c436-4626-96ef-8d17a623a02d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AE265E0-ACA2-4BBB-A41C-C43B6B3554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ab379d-c436-4626-96ef-8d17a623a02d"/>
    <ds:schemaRef ds:uri="22010ab1-1a20-4e5a-abad-bfdaf0b0f0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661F46-9A57-42D5-AF74-815931EB1C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1687</TotalTime>
  <Words>1408</Words>
  <Application>Microsoft Macintosh PowerPoint</Application>
  <PresentationFormat>On-screen Show (16:9)</PresentationFormat>
  <Paragraphs>120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A Computational Systems Neuroscience Perspective on Interacting Memory Systems</vt:lpstr>
      <vt:lpstr>Three Major Questions</vt:lpstr>
      <vt:lpstr>Three Major Questions</vt:lpstr>
      <vt:lpstr>Space -&gt; Navigation in the Brain</vt:lpstr>
      <vt:lpstr>Hippocampal place fields “remap”</vt:lpstr>
      <vt:lpstr>“I want to go up, left”</vt:lpstr>
      <vt:lpstr>Lesion Data?</vt:lpstr>
      <vt:lpstr>Hippocampus / MTL is for Memory (Eichenbaum &amp; Cohen, 2014; Ekstrom &amp; Rananath, 2017)</vt:lpstr>
      <vt:lpstr>Grid Cells?</vt:lpstr>
      <vt:lpstr>Parietal Lobe is for Space!</vt:lpstr>
      <vt:lpstr>Three Parietal Pathways (Kravitz et al, 2011)</vt:lpstr>
      <vt:lpstr>PM / AT Networks (Ranganath)</vt:lpstr>
      <vt:lpstr>Episodic memory and the hippocampus</vt:lpstr>
      <vt:lpstr>Is the Hippocampus a Predictive Learner? </vt:lpstr>
      <vt:lpstr>Long history of predictive theories</vt:lpstr>
      <vt:lpstr>Can you predict unique events?</vt:lpstr>
      <vt:lpstr>Predictive learning in Neocortex &amp; Pulvinar (O’Reilly et al, 2021; JOCN)</vt:lpstr>
      <vt:lpstr>Multimodal Action-Cued Predictive Learning in Parietal Pathways</vt:lpstr>
      <vt:lpstr>Computational Model Results</vt:lpstr>
      <vt:lpstr>But what about preplay in rodents?</vt:lpstr>
      <vt:lpstr>Reward Prediction Error (RPE; DA) -&gt; Hip</vt:lpstr>
      <vt:lpstr>Prediction error signals event boundaries?</vt:lpstr>
      <vt:lpstr>Novelty, Recall, Event Segmentation, etc</vt:lpstr>
      <vt:lpstr>Interim Summary</vt:lpstr>
      <vt:lpstr>Two Sources of Forgetting</vt:lpstr>
      <vt:lpstr>Memory Retention: Decay / Interference</vt:lpstr>
      <vt:lpstr>Dynamics of Synaptic Forgetting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Utesch</dc:creator>
  <cp:lastModifiedBy>Randall O'Reilly</cp:lastModifiedBy>
  <cp:revision>8</cp:revision>
  <cp:lastPrinted>2021-10-17T08:12:36Z</cp:lastPrinted>
  <dcterms:created xsi:type="dcterms:W3CDTF">2020-09-09T13:47:10Z</dcterms:created>
  <dcterms:modified xsi:type="dcterms:W3CDTF">2021-10-17T08:12:48Z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0x0101001D65B6BEF7AD0D40A4A0B33AFD60AF7A</vt:lpwstr>
  </property>
</Properties>
</file>